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2" autoAdjust="0"/>
    <p:restoredTop sz="94660"/>
  </p:normalViewPr>
  <p:slideViewPr>
    <p:cSldViewPr snapToGrid="0">
      <p:cViewPr varScale="1">
        <p:scale>
          <a:sx n="85" d="100"/>
          <a:sy n="85" d="100"/>
        </p:scale>
        <p:origin x="-47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5405" y="1122680"/>
            <a:ext cx="9332595" cy="1917700"/>
          </a:xfrm>
        </p:spPr>
        <p:txBody>
          <a:bodyPr>
            <a:normAutofit fontScale="90000"/>
          </a:bodyPr>
          <a:lstStyle/>
          <a:p>
            <a:r>
              <a:rPr lang="en-US" sz="9600" b="1" u="sng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HP001 4H" panose="020B0603050302020204" charset="0"/>
                <a:cs typeface="HP001 4H" panose="020B0603050302020204" charset="0"/>
              </a:rPr>
              <a:t>Môn</a:t>
            </a:r>
            <a:r>
              <a:rPr lang="en-US" sz="96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HP001 4H" panose="020B0603050302020204" charset="0"/>
                <a:cs typeface="HP001 4H" panose="020B0603050302020204" charset="0"/>
              </a:rPr>
              <a:t> : Tiếng Việt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7045" y="3040380"/>
            <a:ext cx="10699115" cy="2683510"/>
          </a:xfrm>
        </p:spPr>
        <p:txBody>
          <a:bodyPr>
            <a:normAutofit fontScale="75000" lnSpcReduction="20000"/>
          </a:bodyPr>
          <a:lstStyle/>
          <a:p>
            <a:endParaRPr lang="en-US" sz="7200" u="sng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HP001 4H" panose="020B0603050302020204" charset="0"/>
              <a:cs typeface="HP001 4H" panose="020B0603050302020204" charset="0"/>
            </a:endParaRPr>
          </a:p>
          <a:p>
            <a:r>
              <a:rPr lang="en-US" sz="7200" u="sng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HP001 4H" panose="020B0603050302020204" charset="0"/>
                <a:cs typeface="HP001 4H" panose="020B0603050302020204" charset="0"/>
              </a:rPr>
              <a:t>Chủ đề 1</a:t>
            </a:r>
            <a:r>
              <a:rPr lang="en-US" sz="720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HP001 4H" panose="020B0603050302020204" charset="0"/>
                <a:cs typeface="HP001 4H" panose="020B0603050302020204" charset="0"/>
              </a:rPr>
              <a:t> : Những bài học đầu tiên</a:t>
            </a:r>
          </a:p>
          <a:p>
            <a:pPr marL="0" indent="0" algn="ctr">
              <a:buNone/>
            </a:pPr>
            <a:endParaRPr lang="en-US" sz="4800" i="1">
              <a:solidFill>
                <a:schemeClr val="accent2">
                  <a:lumMod val="75000"/>
                </a:schemeClr>
              </a:solidFill>
              <a:latin typeface="HP001 4H" panose="020B0603050302020204" charset="0"/>
              <a:cs typeface="HP001 4H" panose="020B0603050302020204" charset="0"/>
              <a:sym typeface="+mn-ea"/>
            </a:endParaRPr>
          </a:p>
          <a:p>
            <a:pPr marL="0" indent="0" algn="ctr">
              <a:buNone/>
            </a:pPr>
            <a:r>
              <a:rPr lang="en-US" sz="4800" i="1">
                <a:solidFill>
                  <a:schemeClr val="accent2">
                    <a:lumMod val="75000"/>
                  </a:schemeClr>
                </a:solidFill>
                <a:latin typeface="HP001 4H" panose="020B0603050302020204" charset="0"/>
                <a:cs typeface="HP001 4H" panose="020B0603050302020204" charset="0"/>
                <a:sym typeface="+mn-ea"/>
              </a:rPr>
              <a:t>Gv : Lê Thị Lan</a:t>
            </a:r>
            <a:endParaRPr lang="en-US" sz="480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HP001 4H" panose="020B0603050302020204" charset="0"/>
              <a:cs typeface="HP001 4H" panose="020B06030503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s 4"/>
          <p:cNvSpPr/>
          <p:nvPr/>
        </p:nvSpPr>
        <p:spPr>
          <a:xfrm>
            <a:off x="2657475" y="1524000"/>
            <a:ext cx="7048500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>
                <a:solidFill>
                  <a:schemeClr val="tx1"/>
                </a:solidFill>
                <a:latin typeface="HP001 4H" panose="020B0603050302020204" charset="0"/>
                <a:cs typeface="HP001 4H" panose="020B0603050302020204" charset="0"/>
              </a:rPr>
              <a:t>nghỉ giải lao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s 4"/>
          <p:cNvSpPr/>
          <p:nvPr/>
        </p:nvSpPr>
        <p:spPr>
          <a:xfrm>
            <a:off x="837565" y="2485390"/>
            <a:ext cx="10516870" cy="3799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>
                <a:solidFill>
                  <a:schemeClr val="tx1"/>
                </a:solidFill>
                <a:latin typeface="HP001 4H" panose="020B0603050302020204" charset="0"/>
                <a:cs typeface="HP001 4H" panose="020B0603050302020204" charset="0"/>
              </a:rPr>
              <a:t>Lắng nghe và ghép tiếng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dissolve/>
      </p:transition>
    </mc:Choice>
    <mc:Fallback xmlns="">
      <p:transition spd="slow">
        <p:dissolv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07135"/>
            <a:ext cx="10515600" cy="4970145"/>
          </a:xfrm>
        </p:spPr>
        <p:txBody>
          <a:bodyPr/>
          <a:lstStyle/>
          <a:p>
            <a:pPr marL="0" indent="0">
              <a:buNone/>
            </a:pPr>
            <a:endParaRPr lang="en-US" sz="9600">
              <a:latin typeface="HP001 4H" panose="020B0603050302020204" charset="0"/>
              <a:cs typeface="HP001 4H" panose="020B0603050302020204" charset="0"/>
            </a:endParaRPr>
          </a:p>
          <a:p>
            <a:pPr marL="0" indent="0">
              <a:buNone/>
            </a:pPr>
            <a:r>
              <a:rPr lang="en-US" sz="9600">
                <a:latin typeface="HP001 4H" panose="020B0603050302020204" charset="0"/>
                <a:cs typeface="HP001 4H" panose="020B0603050302020204" charset="0"/>
              </a:rPr>
              <a:t>  Luyện viết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chart&#10;&#10;Description automatically generate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687" y="1138449"/>
            <a:ext cx="5567588" cy="39909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dissolv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7450" y="1028065"/>
            <a:ext cx="6484366" cy="482028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endParaRPr lang="en-US" sz="9600" u="sng" dirty="0">
              <a:latin typeface="HP001 4H" panose="020B0603050302020204" charset="0"/>
              <a:cs typeface="HP001 4H" panose="020B0603050302020204" charset="0"/>
            </a:endParaRPr>
          </a:p>
          <a:p>
            <a:pPr marL="0" indent="0">
              <a:buNone/>
            </a:pPr>
            <a:r>
              <a:rPr lang="en-US" sz="9600" u="sng" dirty="0" err="1">
                <a:latin typeface="HP001 4H" panose="020B0603050302020204" charset="0"/>
                <a:cs typeface="HP001 4H" panose="020B0603050302020204" charset="0"/>
              </a:rPr>
              <a:t>Bài</a:t>
            </a:r>
            <a:r>
              <a:rPr lang="en-US" sz="9600" u="sng" dirty="0">
                <a:latin typeface="HP001 4H" panose="020B0603050302020204" charset="0"/>
                <a:cs typeface="HP001 4H" panose="020B0603050302020204" charset="0"/>
              </a:rPr>
              <a:t> 4:</a:t>
            </a:r>
            <a:r>
              <a:rPr lang="en-US" sz="9600" dirty="0">
                <a:latin typeface="HP001 4H" panose="020B0603050302020204" charset="0"/>
                <a:cs typeface="HP001 4H" panose="020B0603050302020204" charset="0"/>
              </a:rPr>
              <a:t>  </a:t>
            </a:r>
            <a:r>
              <a:rPr lang="en-US" sz="19900" dirty="0" smtClean="0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O  </a:t>
            </a:r>
            <a:endParaRPr lang="en-US" sz="9600" dirty="0">
              <a:solidFill>
                <a:srgbClr val="FF0000"/>
              </a:solidFill>
              <a:latin typeface="HP001 4H" panose="020B0603050302020204" charset="0"/>
              <a:cs typeface="HP001 4H" panose="020B0603050302020204" charset="0"/>
            </a:endParaRPr>
          </a:p>
          <a:p>
            <a:pPr marL="0" indent="0">
              <a:buNone/>
            </a:pPr>
            <a:endParaRPr lang="en-US" sz="5400" dirty="0">
              <a:latin typeface="HP001 4H" panose="020B0603050302020204" charset="0"/>
              <a:cs typeface="HP001 4H" panose="020B0603050302020204" charset="0"/>
            </a:endParaRPr>
          </a:p>
          <a:p>
            <a:pPr marL="0" indent="0" algn="ctr">
              <a:buNone/>
            </a:pPr>
            <a:endParaRPr lang="en-US" sz="5400" i="1" dirty="0">
              <a:solidFill>
                <a:schemeClr val="accent2">
                  <a:lumMod val="75000"/>
                </a:schemeClr>
              </a:solidFill>
              <a:latin typeface="HP001 4H" panose="020B0603050302020204" charset="0"/>
              <a:cs typeface="HP001 4H" panose="020B060305030202020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386826" y="2331721"/>
            <a:ext cx="3308350" cy="5506974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9600" u="sng" dirty="0" smtClean="0">
              <a:latin typeface="HP001 4H" panose="020B0603050302020204" charset="0"/>
              <a:cs typeface="HP001 4H" panose="020B060305030202020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9600" dirty="0" smtClean="0">
                <a:latin typeface="HP001 4H" panose="020B0603050302020204" charset="0"/>
                <a:cs typeface="HP001 4H" panose="020B0603050302020204" charset="0"/>
              </a:rPr>
              <a:t>  </a:t>
            </a:r>
            <a:r>
              <a:rPr lang="en-US" sz="177200" dirty="0" smtClean="0">
                <a:solidFill>
                  <a:srgbClr val="FF0000"/>
                </a:solidFill>
                <a:latin typeface="VNI-Times"/>
                <a:cs typeface="Century Gothic" panose="020B0502020202020204" charset="0"/>
              </a:rPr>
              <a:t>’</a:t>
            </a:r>
            <a:r>
              <a:rPr lang="en-US" sz="24000" dirty="0" smtClean="0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  </a:t>
            </a:r>
            <a:endParaRPr lang="en-US" sz="12800" dirty="0" smtClean="0">
              <a:solidFill>
                <a:srgbClr val="FF0000"/>
              </a:solidFill>
              <a:latin typeface="HP001 4H" panose="020B0603050302020204" charset="0"/>
              <a:cs typeface="HP001 4H" panose="020B060305030202020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5400" dirty="0" smtClean="0">
              <a:latin typeface="HP001 4H" panose="020B0603050302020204" charset="0"/>
              <a:cs typeface="HP001 4H" panose="020B0603050302020204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US" sz="5400" i="1" dirty="0">
              <a:solidFill>
                <a:schemeClr val="accent2">
                  <a:lumMod val="75000"/>
                </a:schemeClr>
              </a:solidFill>
              <a:latin typeface="HP001 4H" panose="020B0603050302020204" charset="0"/>
              <a:cs typeface="HP001 4H" panose="020B06030503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comb/>
      </p:transition>
    </mc:Choice>
    <mc:Fallback xmlns="">
      <p:transition spd="slow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 descr="A picture containing text, toy, doll&#10;&#10;Description automatically generated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520" y="274955"/>
            <a:ext cx="9100185" cy="6206490"/>
          </a:xfrm>
          <a:prstGeom prst="rect">
            <a:avLst/>
          </a:prstGeom>
        </p:spPr>
      </p:pic>
      <p:sp>
        <p:nvSpPr>
          <p:cNvPr id="4" name="Oval Callout 3"/>
          <p:cNvSpPr/>
          <p:nvPr/>
        </p:nvSpPr>
        <p:spPr>
          <a:xfrm>
            <a:off x="10105390" y="4686935"/>
            <a:ext cx="2293620" cy="1196975"/>
          </a:xfrm>
          <a:prstGeom prst="wedgeEllipseCallout">
            <a:avLst>
              <a:gd name="adj1" fmla="val -108776"/>
              <a:gd name="adj2" fmla="val -18594"/>
            </a:avLst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b</a:t>
            </a:r>
            <a:r>
              <a:rPr lang="en-US" sz="80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ò</a:t>
            </a:r>
          </a:p>
        </p:txBody>
      </p:sp>
      <p:sp>
        <p:nvSpPr>
          <p:cNvPr id="5" name="Oval Callout 4"/>
          <p:cNvSpPr/>
          <p:nvPr/>
        </p:nvSpPr>
        <p:spPr>
          <a:xfrm>
            <a:off x="9784080" y="365125"/>
            <a:ext cx="2293620" cy="1226185"/>
          </a:xfrm>
          <a:prstGeom prst="wedgeEllipseCallout">
            <a:avLst>
              <a:gd name="adj1" fmla="val -103931"/>
              <a:gd name="adj2" fmla="val 90848"/>
            </a:avLst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b</a:t>
            </a:r>
            <a:r>
              <a:rPr lang="en-US" sz="80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ỏ</a:t>
            </a:r>
          </a:p>
        </p:txBody>
      </p:sp>
      <p:sp>
        <p:nvSpPr>
          <p:cNvPr id="6" name="Oval Callout 5"/>
          <p:cNvSpPr/>
          <p:nvPr/>
        </p:nvSpPr>
        <p:spPr>
          <a:xfrm>
            <a:off x="71755" y="1153160"/>
            <a:ext cx="2115185" cy="1501140"/>
          </a:xfrm>
          <a:prstGeom prst="wedgeEllipseCallout">
            <a:avLst>
              <a:gd name="adj1" fmla="val 155703"/>
              <a:gd name="adj2" fmla="val -93527"/>
            </a:avLst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m</a:t>
            </a:r>
            <a:r>
              <a:rPr lang="en-US" sz="66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ỏ</a:t>
            </a:r>
          </a:p>
        </p:txBody>
      </p:sp>
      <p:sp>
        <p:nvSpPr>
          <p:cNvPr id="8" name="Oval Callout 7"/>
          <p:cNvSpPr/>
          <p:nvPr/>
        </p:nvSpPr>
        <p:spPr>
          <a:xfrm>
            <a:off x="-9525" y="3532505"/>
            <a:ext cx="2073275" cy="1456690"/>
          </a:xfrm>
          <a:prstGeom prst="wedgeEllipseCallout">
            <a:avLst>
              <a:gd name="adj1" fmla="val 76064"/>
              <a:gd name="adj2" fmla="val 59067"/>
            </a:avLst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th</a:t>
            </a:r>
            <a:r>
              <a:rPr lang="en-US" sz="66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ỏ</a:t>
            </a:r>
          </a:p>
        </p:txBody>
      </p:sp>
      <p:sp>
        <p:nvSpPr>
          <p:cNvPr id="9" name="Oval Callout 8"/>
          <p:cNvSpPr/>
          <p:nvPr/>
        </p:nvSpPr>
        <p:spPr>
          <a:xfrm>
            <a:off x="10196195" y="2258060"/>
            <a:ext cx="1972310" cy="1274445"/>
          </a:xfrm>
          <a:prstGeom prst="wedgeEllipseCallout">
            <a:avLst>
              <a:gd name="adj1" fmla="val -83483"/>
              <a:gd name="adj2" fmla="val 86273"/>
            </a:avLst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c</a:t>
            </a:r>
            <a:r>
              <a:rPr lang="en-US" sz="72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/>
          </a:p>
        </p:txBody>
      </p:sp>
      <p:sp>
        <p:nvSpPr>
          <p:cNvPr id="4" name="8-Point Star 3"/>
          <p:cNvSpPr/>
          <p:nvPr/>
        </p:nvSpPr>
        <p:spPr>
          <a:xfrm>
            <a:off x="9631045" y="71120"/>
            <a:ext cx="2649855" cy="2277745"/>
          </a:xfrm>
          <a:prstGeom prst="star8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Đọc</a:t>
            </a:r>
          </a:p>
        </p:txBody>
      </p:sp>
      <p:sp>
        <p:nvSpPr>
          <p:cNvPr id="5" name="Rectangles 4"/>
          <p:cNvSpPr/>
          <p:nvPr/>
        </p:nvSpPr>
        <p:spPr>
          <a:xfrm>
            <a:off x="4370705" y="2133600"/>
            <a:ext cx="3587115" cy="3465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Box 5"/>
          <p:cNvSpPr txBox="1"/>
          <p:nvPr/>
        </p:nvSpPr>
        <p:spPr>
          <a:xfrm>
            <a:off x="5358130" y="2597150"/>
            <a:ext cx="17837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>
              <a:latin typeface="Century Gothic" panose="020B0502020202020204" charset="0"/>
              <a:cs typeface="Century Gothic" panose="020B0502020202020204" charset="0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4370705" y="-441960"/>
            <a:ext cx="1430655" cy="6447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300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Box 6"/>
          <p:cNvSpPr txBox="1"/>
          <p:nvPr/>
        </p:nvSpPr>
        <p:spPr>
          <a:xfrm>
            <a:off x="4370705" y="-441960"/>
            <a:ext cx="1430655" cy="6447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300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s 3"/>
          <p:cNvSpPr/>
          <p:nvPr/>
        </p:nvSpPr>
        <p:spPr>
          <a:xfrm>
            <a:off x="4432300" y="1924087"/>
            <a:ext cx="3717925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95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’</a:t>
            </a:r>
            <a:endParaRPr lang="en-US" sz="595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Rectangles 4"/>
          <p:cNvSpPr/>
          <p:nvPr/>
        </p:nvSpPr>
        <p:spPr>
          <a:xfrm>
            <a:off x="4845685" y="4375785"/>
            <a:ext cx="3173730" cy="1238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dấu hỏi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comb/>
      </p:transition>
    </mc:Choice>
    <mc:Fallback xmlns="">
      <p:transition spd="slow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s 3"/>
          <p:cNvSpPr/>
          <p:nvPr/>
        </p:nvSpPr>
        <p:spPr>
          <a:xfrm>
            <a:off x="4301489" y="1690052"/>
            <a:ext cx="3717925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96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’</a:t>
            </a:r>
            <a:endParaRPr lang="en-US" sz="496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Rectangles 4"/>
          <p:cNvSpPr/>
          <p:nvPr/>
        </p:nvSpPr>
        <p:spPr>
          <a:xfrm>
            <a:off x="4845685" y="4375785"/>
            <a:ext cx="3173730" cy="1238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dấu hỏi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" name="Content Placeholder 15" descr="9-how-to-draw-a-cow-for-kids-removebg-preview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2565380" y="727710"/>
            <a:ext cx="7009765" cy="5005705"/>
          </a:xfrm>
          <a:prstGeom prst="rect">
            <a:avLst/>
          </a:prstGeom>
        </p:spPr>
      </p:pic>
      <p:sp>
        <p:nvSpPr>
          <p:cNvPr id="18" name="Content Placeholder 17"/>
          <p:cNvSpPr>
            <a:spLocks noGrp="1"/>
          </p:cNvSpPr>
          <p:nvPr>
            <p:ph sz="half" idx="1"/>
          </p:nvPr>
        </p:nvSpPr>
        <p:spPr>
          <a:xfrm>
            <a:off x="838200" y="1816100"/>
            <a:ext cx="5181600" cy="4351338"/>
          </a:xfrm>
        </p:spPr>
        <p:txBody>
          <a:bodyPr/>
          <a:lstStyle/>
          <a:p>
            <a:endParaRPr lang="en-US"/>
          </a:p>
        </p:txBody>
      </p:sp>
      <p:sp>
        <p:nvSpPr>
          <p:cNvPr id="19" name="Rectangles 18"/>
          <p:cNvSpPr/>
          <p:nvPr/>
        </p:nvSpPr>
        <p:spPr>
          <a:xfrm>
            <a:off x="229235" y="4678045"/>
            <a:ext cx="3904615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9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b</a:t>
            </a:r>
            <a:r>
              <a:rPr lang="en-US" sz="199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o</a:t>
            </a:r>
          </a:p>
        </p:txBody>
      </p:sp>
      <p:sp>
        <p:nvSpPr>
          <p:cNvPr id="22" name="Minus 21"/>
          <p:cNvSpPr/>
          <p:nvPr/>
        </p:nvSpPr>
        <p:spPr>
          <a:xfrm rot="2040000">
            <a:off x="2678430" y="4458970"/>
            <a:ext cx="708660" cy="723900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6228715" y="573405"/>
            <a:ext cx="5354320" cy="5387340"/>
            <a:chOff x="4288055" y="2415154"/>
            <a:chExt cx="3489158" cy="2319637"/>
          </a:xfrm>
          <a:solidFill>
            <a:srgbClr val="F9B6F7"/>
          </a:solidFill>
        </p:grpSpPr>
        <p:sp>
          <p:nvSpPr>
            <p:cNvPr id="24" name="TextBox 2"/>
            <p:cNvSpPr txBox="1"/>
            <p:nvPr/>
          </p:nvSpPr>
          <p:spPr>
            <a:xfrm>
              <a:off x="4288055" y="3590331"/>
              <a:ext cx="3489158" cy="1144460"/>
            </a:xfrm>
            <a:prstGeom prst="rect">
              <a:avLst/>
            </a:prstGeom>
            <a:grpFill/>
            <a:ln>
              <a:solidFill>
                <a:srgbClr val="F9B6F7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endParaRPr lang="en-US" sz="6000" dirty="0"/>
            </a:p>
          </p:txBody>
        </p:sp>
        <p:sp>
          <p:nvSpPr>
            <p:cNvPr id="25" name="Rectangle 3"/>
            <p:cNvSpPr/>
            <p:nvPr/>
          </p:nvSpPr>
          <p:spPr>
            <a:xfrm>
              <a:off x="6153434" y="2420375"/>
              <a:ext cx="1623779" cy="1046551"/>
            </a:xfrm>
            <a:prstGeom prst="rect">
              <a:avLst/>
            </a:prstGeom>
            <a:grpFill/>
            <a:ln>
              <a:solidFill>
                <a:srgbClr val="F9B6F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0" dirty="0">
                <a:solidFill>
                  <a:srgbClr val="FF0000"/>
                </a:solidFill>
                <a:latin typeface="VNI-Avo" pitchFamily="2" charset="0"/>
                <a:cs typeface="Arial-SGK-TV" pitchFamily="2" charset="0"/>
              </a:endParaRPr>
            </a:p>
          </p:txBody>
        </p:sp>
        <p:sp>
          <p:nvSpPr>
            <p:cNvPr id="26" name="Rectangle 4"/>
            <p:cNvSpPr/>
            <p:nvPr/>
          </p:nvSpPr>
          <p:spPr>
            <a:xfrm>
              <a:off x="4288055" y="2415154"/>
              <a:ext cx="1681213" cy="1046551"/>
            </a:xfrm>
            <a:prstGeom prst="rect">
              <a:avLst/>
            </a:prstGeom>
            <a:grpFill/>
            <a:ln>
              <a:solidFill>
                <a:srgbClr val="F9B6F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 dirty="0">
                <a:solidFill>
                  <a:srgbClr val="FF0000"/>
                </a:solidFill>
                <a:latin typeface="Arial-SGK-TV" pitchFamily="2" charset="0"/>
                <a:cs typeface="Arial-SGK-TV" pitchFamily="2" charset="0"/>
              </a:endParaRPr>
            </a:p>
          </p:txBody>
        </p:sp>
      </p:grpSp>
      <p:sp>
        <p:nvSpPr>
          <p:cNvPr id="27" name="Text Box 26"/>
          <p:cNvSpPr txBox="1"/>
          <p:nvPr/>
        </p:nvSpPr>
        <p:spPr>
          <a:xfrm>
            <a:off x="6296025" y="-95885"/>
            <a:ext cx="2186940" cy="3769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9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b</a:t>
            </a:r>
          </a:p>
        </p:txBody>
      </p:sp>
      <p:sp>
        <p:nvSpPr>
          <p:cNvPr id="28" name="Text Box 27"/>
          <p:cNvSpPr txBox="1"/>
          <p:nvPr/>
        </p:nvSpPr>
        <p:spPr>
          <a:xfrm>
            <a:off x="9328150" y="-340360"/>
            <a:ext cx="2125980" cy="3769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9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o</a:t>
            </a:r>
          </a:p>
        </p:txBody>
      </p:sp>
      <p:sp>
        <p:nvSpPr>
          <p:cNvPr id="29" name="Minus 28"/>
          <p:cNvSpPr/>
          <p:nvPr/>
        </p:nvSpPr>
        <p:spPr>
          <a:xfrm rot="2220000">
            <a:off x="9714865" y="-139700"/>
            <a:ext cx="1352550" cy="1090295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 Box 29"/>
          <p:cNvSpPr txBox="1"/>
          <p:nvPr/>
        </p:nvSpPr>
        <p:spPr>
          <a:xfrm>
            <a:off x="6847205" y="2747010"/>
            <a:ext cx="4130040" cy="3769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900" b="1">
                <a:latin typeface="Century Gothic" panose="020B0502020202020204" charset="0"/>
                <a:cs typeface="Century Gothic" panose="020B0502020202020204" charset="0"/>
              </a:rPr>
              <a:t>b</a:t>
            </a:r>
            <a:r>
              <a:rPr lang="en-US" sz="239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o</a:t>
            </a:r>
          </a:p>
        </p:txBody>
      </p:sp>
      <p:sp>
        <p:nvSpPr>
          <p:cNvPr id="31" name="Minus 30"/>
          <p:cNvSpPr/>
          <p:nvPr/>
        </p:nvSpPr>
        <p:spPr>
          <a:xfrm rot="2220000">
            <a:off x="9449435" y="3203575"/>
            <a:ext cx="1027430" cy="1090295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9635 0.001389 L -1.112604 -0.178981 " pathEditMode="relative" rAng="0" ptsTypes="">
                                      <p:cBhvr>
                                        <p:cTn id="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000" y="-71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19" grpId="1" animBg="1"/>
      <p:bldP spid="22" grpId="0" bldLvl="0" animBg="1"/>
      <p:bldP spid="22" grpId="1" animBg="1"/>
      <p:bldP spid="27" grpId="0"/>
      <p:bldP spid="27" grpId="1"/>
      <p:bldP spid="28" grpId="0"/>
      <p:bldP spid="28" grpId="1"/>
      <p:bldP spid="29" grpId="0" animBg="1"/>
      <p:bldP spid="29" grpId="1" animBg="1"/>
      <p:bldP spid="30" grpId="0"/>
      <p:bldP spid="30" grpId="1"/>
      <p:bldP spid="31" grpId="0" animBg="1"/>
      <p:bldP spid="3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pngtree-hand-painted-grass-small-fresh-green-plants-png-image_4474153-removebg-preview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2230" y="-193675"/>
            <a:ext cx="5217795" cy="4551045"/>
          </a:xfrm>
          <a:prstGeom prst="rect">
            <a:avLst/>
          </a:prstGeom>
        </p:spPr>
      </p:pic>
      <p:sp>
        <p:nvSpPr>
          <p:cNvPr id="9" name="Rectangles 8"/>
          <p:cNvSpPr/>
          <p:nvPr/>
        </p:nvSpPr>
        <p:spPr>
          <a:xfrm>
            <a:off x="62230" y="4357370"/>
            <a:ext cx="4318635" cy="2315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9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c</a:t>
            </a:r>
            <a:r>
              <a:rPr lang="en-US" sz="199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ỏ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5975985" y="738505"/>
            <a:ext cx="5574030" cy="5438775"/>
            <a:chOff x="4288055" y="2415154"/>
            <a:chExt cx="3489158" cy="2319637"/>
          </a:xfrm>
          <a:solidFill>
            <a:srgbClr val="F9B6F7"/>
          </a:solidFill>
        </p:grpSpPr>
        <p:sp>
          <p:nvSpPr>
            <p:cNvPr id="21" name="TextBox 20"/>
            <p:cNvSpPr txBox="1"/>
            <p:nvPr/>
          </p:nvSpPr>
          <p:spPr>
            <a:xfrm>
              <a:off x="4288055" y="3590331"/>
              <a:ext cx="3489158" cy="1144460"/>
            </a:xfrm>
            <a:prstGeom prst="rect">
              <a:avLst/>
            </a:prstGeom>
            <a:grpFill/>
            <a:ln>
              <a:solidFill>
                <a:srgbClr val="F9B6F7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endParaRPr lang="en-US" sz="6000" dirty="0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6153434" y="2420375"/>
              <a:ext cx="1623779" cy="1046551"/>
            </a:xfrm>
            <a:prstGeom prst="rect">
              <a:avLst/>
            </a:prstGeom>
            <a:grpFill/>
            <a:ln>
              <a:solidFill>
                <a:srgbClr val="F9B6F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0" dirty="0">
                <a:solidFill>
                  <a:srgbClr val="FF0000"/>
                </a:solidFill>
                <a:latin typeface="VNI-Avo" pitchFamily="2" charset="0"/>
                <a:cs typeface="Arial-SGK-TV" pitchFamily="2" charset="0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4288055" y="2415154"/>
              <a:ext cx="1681213" cy="1046551"/>
            </a:xfrm>
            <a:prstGeom prst="rect">
              <a:avLst/>
            </a:prstGeom>
            <a:grpFill/>
            <a:ln>
              <a:solidFill>
                <a:srgbClr val="F9B6F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 dirty="0">
                <a:solidFill>
                  <a:srgbClr val="FF0000"/>
                </a:solidFill>
                <a:latin typeface="Arial-SGK-TV" pitchFamily="2" charset="0"/>
                <a:cs typeface="Arial-SGK-TV" pitchFamily="2" charset="0"/>
              </a:endParaRPr>
            </a:p>
          </p:txBody>
        </p:sp>
      </p:grpSp>
      <p:sp>
        <p:nvSpPr>
          <p:cNvPr id="11" name="Text Box 10"/>
          <p:cNvSpPr txBox="1"/>
          <p:nvPr/>
        </p:nvSpPr>
        <p:spPr>
          <a:xfrm>
            <a:off x="6044565" y="-275590"/>
            <a:ext cx="2125980" cy="3769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900" b="1">
                <a:latin typeface="Century Gothic" panose="020B0502020202020204" charset="0"/>
                <a:cs typeface="Century Gothic" panose="020B0502020202020204" charset="0"/>
              </a:rPr>
              <a:t>c</a:t>
            </a:r>
          </a:p>
        </p:txBody>
      </p:sp>
      <p:sp>
        <p:nvSpPr>
          <p:cNvPr id="12" name="Text Box 11"/>
          <p:cNvSpPr txBox="1"/>
          <p:nvPr/>
        </p:nvSpPr>
        <p:spPr>
          <a:xfrm>
            <a:off x="9570085" y="-132715"/>
            <a:ext cx="2037080" cy="3769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9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ỏ</a:t>
            </a:r>
          </a:p>
        </p:txBody>
      </p:sp>
      <p:sp>
        <p:nvSpPr>
          <p:cNvPr id="13" name="Text Box 12"/>
          <p:cNvSpPr txBox="1"/>
          <p:nvPr/>
        </p:nvSpPr>
        <p:spPr>
          <a:xfrm>
            <a:off x="6675755" y="3027045"/>
            <a:ext cx="3980180" cy="3769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900" b="1">
                <a:latin typeface="Century Gothic" panose="020B0502020202020204" charset="0"/>
                <a:cs typeface="Century Gothic" panose="020B0502020202020204" charset="0"/>
              </a:rPr>
              <a:t>c</a:t>
            </a:r>
            <a:r>
              <a:rPr lang="en-US" sz="239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57</Words>
  <Application>Microsoft Office PowerPoint</Application>
  <PresentationFormat>Custom</PresentationFormat>
  <Paragraphs>33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Môn : Tiếng Việt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Môn : Tiếng Việt</dc:title>
  <dc:creator>DELL</dc:creator>
  <cp:lastModifiedBy>ASUS</cp:lastModifiedBy>
  <cp:revision>38</cp:revision>
  <dcterms:created xsi:type="dcterms:W3CDTF">2021-11-19T13:48:07Z</dcterms:created>
  <dcterms:modified xsi:type="dcterms:W3CDTF">2021-11-20T15:57:06Z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1033-11.2.0.9052</vt:lpwstr>
  </property>
</Properties>
</file>